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60" r:id="rId5"/>
    <p:sldId id="270" r:id="rId6"/>
    <p:sldId id="268" r:id="rId7"/>
    <p:sldId id="259" r:id="rId8"/>
    <p:sldId id="261" r:id="rId9"/>
    <p:sldId id="262" r:id="rId10"/>
    <p:sldId id="264" r:id="rId11"/>
    <p:sldId id="265" r:id="rId12"/>
    <p:sldId id="266" r:id="rId13"/>
    <p:sldId id="267" r:id="rId14"/>
    <p:sldId id="269" r:id="rId15"/>
    <p:sldId id="25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hyperlink" Target="http://www.ozpolitic.com/green-tax-shift/green-tax-shift.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The Green Tax Shift concept and the economics of climate change</a:t>
            </a:r>
            <a:endParaRPr lang="en-AU" dirty="0"/>
          </a:p>
        </p:txBody>
      </p:sp>
      <p:sp>
        <p:nvSpPr>
          <p:cNvPr id="3" name="Subtitle 2"/>
          <p:cNvSpPr>
            <a:spLocks noGrp="1"/>
          </p:cNvSpPr>
          <p:nvPr>
            <p:ph type="subTitle" idx="1"/>
          </p:nvPr>
        </p:nvSpPr>
        <p:spPr/>
        <p:txBody>
          <a:bodyPr/>
          <a:lstStyle/>
          <a:p>
            <a:r>
              <a:rPr lang="en-AU" dirty="0" smtClean="0"/>
              <a:t>Source: www.OzPolitic.com</a:t>
            </a:r>
            <a:endParaRPr lang="en-AU" dirty="0"/>
          </a:p>
        </p:txBody>
      </p:sp>
    </p:spTree>
    <p:extLst>
      <p:ext uri="{BB962C8B-B14F-4D97-AF65-F5344CB8AC3E}">
        <p14:creationId xmlns:p14="http://schemas.microsoft.com/office/powerpoint/2010/main" val="5879431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Implications for international </a:t>
            </a:r>
            <a:r>
              <a:rPr lang="en-AU" dirty="0" smtClean="0"/>
              <a:t>negotiations</a:t>
            </a:r>
            <a:endParaRPr lang="en-AU" dirty="0"/>
          </a:p>
        </p:txBody>
      </p:sp>
      <p:sp>
        <p:nvSpPr>
          <p:cNvPr id="3" name="Content Placeholder 2"/>
          <p:cNvSpPr>
            <a:spLocks noGrp="1"/>
          </p:cNvSpPr>
          <p:nvPr>
            <p:ph idx="1"/>
          </p:nvPr>
        </p:nvSpPr>
        <p:spPr/>
        <p:txBody>
          <a:bodyPr/>
          <a:lstStyle/>
          <a:p>
            <a:r>
              <a:rPr lang="en-AU" dirty="0" smtClean="0"/>
              <a:t>Cap and trade creates a literal third currency that (unrealistically/undeservedly) demands trust in foreign governments.</a:t>
            </a:r>
          </a:p>
          <a:p>
            <a:r>
              <a:rPr lang="en-AU" dirty="0" smtClean="0"/>
              <a:t>They make large transfers of this currency between countries inevitable, as well as payoffs to poorer countries.</a:t>
            </a:r>
          </a:p>
          <a:p>
            <a:r>
              <a:rPr lang="en-AU" dirty="0" smtClean="0"/>
              <a:t>Carbon taxes achieve the same thing, but keep the money in the country.</a:t>
            </a:r>
            <a:endParaRPr lang="en-AU" dirty="0"/>
          </a:p>
        </p:txBody>
      </p:sp>
      <p:pic>
        <p:nvPicPr>
          <p:cNvPr id="10242" name="Picture 2" descr="C:\Charles\personal\presentation\clip art\kyot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5287652"/>
            <a:ext cx="3358954" cy="15582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75819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Implications for price stability</a:t>
            </a:r>
            <a:endParaRPr lang="en-AU" dirty="0"/>
          </a:p>
        </p:txBody>
      </p:sp>
      <p:sp>
        <p:nvSpPr>
          <p:cNvPr id="3" name="Content Placeholder 2"/>
          <p:cNvSpPr>
            <a:spLocks noGrp="1"/>
          </p:cNvSpPr>
          <p:nvPr>
            <p:ph idx="1"/>
          </p:nvPr>
        </p:nvSpPr>
        <p:spPr/>
        <p:txBody>
          <a:bodyPr>
            <a:normAutofit fontScale="92500" lnSpcReduction="20000"/>
          </a:bodyPr>
          <a:lstStyle/>
          <a:p>
            <a:r>
              <a:rPr lang="en-AU" dirty="0" smtClean="0"/>
              <a:t>Taxes control the price and let the market determine the quantity ‘traded’, whereas trading schemes fix the quantity and let the market determine price.</a:t>
            </a:r>
          </a:p>
          <a:p>
            <a:r>
              <a:rPr lang="en-AU" dirty="0" smtClean="0"/>
              <a:t>People invest to reduce GHG emissions based on the price of emissions, but do not care what the total emissions are.</a:t>
            </a:r>
          </a:p>
          <a:p>
            <a:r>
              <a:rPr lang="en-AU" dirty="0" smtClean="0"/>
              <a:t>Taxes provide a steady predictable price (return on investment) whereas cap and trade schemes cause unpredictable fluctuations in price (risky investments)</a:t>
            </a:r>
          </a:p>
        </p:txBody>
      </p:sp>
      <p:pic>
        <p:nvPicPr>
          <p:cNvPr id="11266" name="Picture 2" descr="C:\Charles\personal\presentation\clip art\crystal ba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7600" y="5295900"/>
            <a:ext cx="1562100" cy="1562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28877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Implications for price stability</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4800" y="1295400"/>
            <a:ext cx="8285670" cy="5396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462101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More information</a:t>
            </a:r>
            <a:endParaRPr lang="en-AU" dirty="0"/>
          </a:p>
        </p:txBody>
      </p:sp>
      <p:sp>
        <p:nvSpPr>
          <p:cNvPr id="3" name="Content Placeholder 2"/>
          <p:cNvSpPr>
            <a:spLocks noGrp="1"/>
          </p:cNvSpPr>
          <p:nvPr>
            <p:ph idx="1"/>
          </p:nvPr>
        </p:nvSpPr>
        <p:spPr/>
        <p:txBody>
          <a:bodyPr/>
          <a:lstStyle/>
          <a:p>
            <a:r>
              <a:rPr lang="en-AU" dirty="0">
                <a:hlinkClick r:id="rId2"/>
              </a:rPr>
              <a:t>http://www.ozpolitic.com/green-tax-shift/green-tax-shift.html</a:t>
            </a:r>
            <a:endParaRPr lang="en-AU" dirty="0"/>
          </a:p>
        </p:txBody>
      </p:sp>
      <p:pic>
        <p:nvPicPr>
          <p:cNvPr id="13314" name="Picture 2" descr="C:\Charles\personal\presentation\clip art\green-tax-shif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2743200"/>
            <a:ext cx="6096000" cy="40436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69173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Other green taxes and economic mechanisms</a:t>
            </a:r>
            <a:endParaRPr lang="en-AU" dirty="0"/>
          </a:p>
        </p:txBody>
      </p:sp>
      <p:sp>
        <p:nvSpPr>
          <p:cNvPr id="3" name="Content Placeholder 2"/>
          <p:cNvSpPr>
            <a:spLocks noGrp="1"/>
          </p:cNvSpPr>
          <p:nvPr>
            <p:ph idx="1"/>
          </p:nvPr>
        </p:nvSpPr>
        <p:spPr/>
        <p:txBody>
          <a:bodyPr>
            <a:normAutofit fontScale="77500" lnSpcReduction="20000"/>
          </a:bodyPr>
          <a:lstStyle/>
          <a:p>
            <a:r>
              <a:rPr lang="en-AU" dirty="0" smtClean="0"/>
              <a:t>Price of water should reflect marginal cost of supply (dams), </a:t>
            </a:r>
            <a:r>
              <a:rPr lang="en-AU" dirty="0"/>
              <a:t>the value we place on dam-free rivers, GHG emissions from </a:t>
            </a:r>
            <a:r>
              <a:rPr lang="en-AU" dirty="0" smtClean="0"/>
              <a:t>cement and sediment, </a:t>
            </a:r>
            <a:r>
              <a:rPr lang="en-AU" dirty="0"/>
              <a:t>and implications for </a:t>
            </a:r>
            <a:r>
              <a:rPr lang="en-AU" dirty="0" smtClean="0"/>
              <a:t>fisheries and scarcity in a drought (watering cans = communism). </a:t>
            </a:r>
          </a:p>
          <a:p>
            <a:r>
              <a:rPr lang="en-AU" dirty="0"/>
              <a:t>Price of petrol should reflect cost of </a:t>
            </a:r>
            <a:r>
              <a:rPr lang="en-AU" dirty="0" smtClean="0"/>
              <a:t>supplying it, building </a:t>
            </a:r>
            <a:r>
              <a:rPr lang="en-AU" dirty="0"/>
              <a:t>and maintaining roads (petrol consumption is a convenient proxy measure of road wear and space consumed), </a:t>
            </a:r>
            <a:r>
              <a:rPr lang="en-AU" dirty="0" smtClean="0"/>
              <a:t>and emissions tax.</a:t>
            </a:r>
            <a:endParaRPr lang="en-AU" dirty="0"/>
          </a:p>
          <a:p>
            <a:r>
              <a:rPr lang="en-AU" dirty="0" smtClean="0"/>
              <a:t>Price of steak should reflect minimum known net GHG impact of methane emissions from cattle.</a:t>
            </a:r>
          </a:p>
          <a:p>
            <a:r>
              <a:rPr lang="en-AU" dirty="0" smtClean="0"/>
              <a:t>And GST on top of these taxes.</a:t>
            </a:r>
          </a:p>
          <a:p>
            <a:r>
              <a:rPr lang="en-AU" dirty="0"/>
              <a:t>Price of electricity should be variable.</a:t>
            </a:r>
          </a:p>
          <a:p>
            <a:endParaRPr lang="en-AU" dirty="0"/>
          </a:p>
        </p:txBody>
      </p:sp>
      <p:pic>
        <p:nvPicPr>
          <p:cNvPr id="12290" name="Picture 2" descr="C:\Charles\personal\presentation\clip art\mea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5781" y="5791200"/>
            <a:ext cx="2794076" cy="9645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16369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Sources of conflicting economic advice</a:t>
            </a:r>
          </a:p>
        </p:txBody>
      </p:sp>
      <p:sp>
        <p:nvSpPr>
          <p:cNvPr id="3" name="Content Placeholder 2"/>
          <p:cNvSpPr>
            <a:spLocks noGrp="1"/>
          </p:cNvSpPr>
          <p:nvPr>
            <p:ph idx="1"/>
          </p:nvPr>
        </p:nvSpPr>
        <p:spPr/>
        <p:txBody>
          <a:bodyPr>
            <a:normAutofit fontScale="92500" lnSpcReduction="20000"/>
          </a:bodyPr>
          <a:lstStyle/>
          <a:p>
            <a:r>
              <a:rPr lang="en-AU" dirty="0" smtClean="0"/>
              <a:t>Economists are asked to predict the future</a:t>
            </a:r>
          </a:p>
          <a:p>
            <a:r>
              <a:rPr lang="en-AU" dirty="0" smtClean="0"/>
              <a:t>Economists (or people pretending to be economists) confuse positive and normative economics.</a:t>
            </a:r>
          </a:p>
          <a:p>
            <a:pPr lvl="1"/>
            <a:r>
              <a:rPr lang="en-AU" dirty="0" smtClean="0"/>
              <a:t>Positive: what is true, what the consequences of government policy will be</a:t>
            </a:r>
          </a:p>
          <a:p>
            <a:pPr lvl="1"/>
            <a:r>
              <a:rPr lang="en-AU" dirty="0" smtClean="0"/>
              <a:t>Normative: what is good, what is fair, what the government should do (regardless of consequence)</a:t>
            </a:r>
          </a:p>
          <a:p>
            <a:r>
              <a:rPr lang="en-AU" dirty="0" smtClean="0"/>
              <a:t>Economics is often counter-intuitive</a:t>
            </a:r>
          </a:p>
          <a:p>
            <a:pPr lvl="1"/>
            <a:r>
              <a:rPr lang="en-AU" dirty="0" smtClean="0"/>
              <a:t>The road to hell is paved with good intentions</a:t>
            </a:r>
          </a:p>
          <a:p>
            <a:pPr lvl="1"/>
            <a:r>
              <a:rPr lang="en-AU" dirty="0" smtClean="0"/>
              <a:t>Need more economics in school</a:t>
            </a:r>
            <a:endParaRPr lang="en-AU" dirty="0"/>
          </a:p>
        </p:txBody>
      </p:sp>
      <p:pic>
        <p:nvPicPr>
          <p:cNvPr id="1026" name="Picture 2" descr="C:\Charles\personal\presentation\clip art\confus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96400" y="1143000"/>
            <a:ext cx="1247600" cy="14938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15292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I’m going to talk about</a:t>
            </a:r>
            <a:endParaRPr lang="en-AU" dirty="0"/>
          </a:p>
        </p:txBody>
      </p:sp>
      <p:sp>
        <p:nvSpPr>
          <p:cNvPr id="3" name="Content Placeholder 2"/>
          <p:cNvSpPr>
            <a:spLocks noGrp="1"/>
          </p:cNvSpPr>
          <p:nvPr>
            <p:ph idx="1"/>
          </p:nvPr>
        </p:nvSpPr>
        <p:spPr/>
        <p:txBody>
          <a:bodyPr>
            <a:normAutofit fontScale="70000" lnSpcReduction="20000"/>
          </a:bodyPr>
          <a:lstStyle/>
          <a:p>
            <a:r>
              <a:rPr lang="en-AU" dirty="0"/>
              <a:t>Statement of economic consensus</a:t>
            </a:r>
          </a:p>
          <a:p>
            <a:r>
              <a:rPr lang="en-AU" dirty="0" smtClean="0"/>
              <a:t>Low hanging fruit</a:t>
            </a:r>
          </a:p>
          <a:p>
            <a:r>
              <a:rPr lang="en-AU" dirty="0"/>
              <a:t>The emissions reduction multiplier</a:t>
            </a:r>
          </a:p>
          <a:p>
            <a:r>
              <a:rPr lang="en-AU" dirty="0" smtClean="0"/>
              <a:t>High hanging fruit</a:t>
            </a:r>
          </a:p>
          <a:p>
            <a:r>
              <a:rPr lang="en-AU" dirty="0" smtClean="0"/>
              <a:t>Perfect competition- the ideal free market</a:t>
            </a:r>
          </a:p>
          <a:p>
            <a:r>
              <a:rPr lang="en-AU" dirty="0" smtClean="0"/>
              <a:t>Carbon Taxes</a:t>
            </a:r>
          </a:p>
          <a:p>
            <a:r>
              <a:rPr lang="en-AU" dirty="0" smtClean="0"/>
              <a:t>Green Tax Shift</a:t>
            </a:r>
          </a:p>
          <a:p>
            <a:r>
              <a:rPr lang="en-AU" dirty="0" smtClean="0"/>
              <a:t>Implications for international negotiations</a:t>
            </a:r>
          </a:p>
          <a:p>
            <a:r>
              <a:rPr lang="en-AU" dirty="0"/>
              <a:t>Implications for price </a:t>
            </a:r>
            <a:r>
              <a:rPr lang="en-AU" dirty="0" smtClean="0"/>
              <a:t>stability</a:t>
            </a:r>
          </a:p>
          <a:p>
            <a:pPr marL="0" indent="0">
              <a:buNone/>
            </a:pPr>
            <a:r>
              <a:rPr lang="en-AU" dirty="0" smtClean="0"/>
              <a:t>Bonus material:</a:t>
            </a:r>
          </a:p>
          <a:p>
            <a:r>
              <a:rPr lang="en-AU" dirty="0"/>
              <a:t>Other green taxes and economic </a:t>
            </a:r>
            <a:r>
              <a:rPr lang="en-AU" dirty="0" smtClean="0"/>
              <a:t>mechanisms</a:t>
            </a:r>
          </a:p>
          <a:p>
            <a:r>
              <a:rPr lang="en-AU" dirty="0"/>
              <a:t>Sources of conflicting economic advice</a:t>
            </a:r>
          </a:p>
          <a:p>
            <a:endParaRPr lang="en-AU" dirty="0"/>
          </a:p>
        </p:txBody>
      </p:sp>
      <p:pic>
        <p:nvPicPr>
          <p:cNvPr id="2050" name="Picture 2" descr="C:\Charles\personal\presentation\clip art\crystal ba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0800" y="1371600"/>
            <a:ext cx="2688566" cy="26885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26872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Statement of </a:t>
            </a:r>
            <a:r>
              <a:rPr lang="en-AU" dirty="0"/>
              <a:t>e</a:t>
            </a:r>
            <a:r>
              <a:rPr lang="en-AU" dirty="0" smtClean="0"/>
              <a:t>conomic consensus</a:t>
            </a:r>
            <a:endParaRPr lang="en-AU" dirty="0"/>
          </a:p>
        </p:txBody>
      </p:sp>
      <p:sp>
        <p:nvSpPr>
          <p:cNvPr id="3" name="Content Placeholder 2"/>
          <p:cNvSpPr>
            <a:spLocks noGrp="1"/>
          </p:cNvSpPr>
          <p:nvPr>
            <p:ph idx="1"/>
          </p:nvPr>
        </p:nvSpPr>
        <p:spPr>
          <a:xfrm>
            <a:off x="457200" y="1600200"/>
            <a:ext cx="8229600" cy="4800600"/>
          </a:xfrm>
        </p:spPr>
        <p:txBody>
          <a:bodyPr>
            <a:normAutofit fontScale="70000" lnSpcReduction="20000"/>
          </a:bodyPr>
          <a:lstStyle/>
          <a:p>
            <a:r>
              <a:rPr lang="en-AU" i="1" dirty="0" smtClean="0"/>
              <a:t>Economics </a:t>
            </a:r>
            <a:r>
              <a:rPr lang="en-AU" i="1" dirty="0"/>
              <a:t>studies have found that there are many potential policies to reduce greenhouse-gas emissions for which the total benefits outweigh the total costs. For the United States in particular, sound economic analysis shows that there are policy options that would </a:t>
            </a:r>
            <a:r>
              <a:rPr lang="en-AU" b="1" i="1" dirty="0"/>
              <a:t>slow climate change without harming American living standards</a:t>
            </a:r>
            <a:r>
              <a:rPr lang="en-AU" i="1" dirty="0"/>
              <a:t>, and these measures may in fact improve U.S. productivity in the longer run. </a:t>
            </a:r>
            <a:endParaRPr lang="en-AU" dirty="0"/>
          </a:p>
          <a:p>
            <a:r>
              <a:rPr lang="en-AU" i="1" dirty="0"/>
              <a:t>The United States and other nations can </a:t>
            </a:r>
            <a:r>
              <a:rPr lang="en-AU" b="1" i="1" dirty="0"/>
              <a:t>most efficiently implement their climate policies through market mechanisms</a:t>
            </a:r>
            <a:r>
              <a:rPr lang="en-AU" i="1" dirty="0"/>
              <a:t>, such as carbon taxes or the auction of emissions permits. The revenues generated from such policies can effectively be used to reduce the deficit or to lower existing taxes. </a:t>
            </a:r>
            <a:endParaRPr lang="en-AU" i="1" dirty="0" smtClean="0"/>
          </a:p>
          <a:p>
            <a:r>
              <a:rPr lang="en-AU" i="1" dirty="0" smtClean="0"/>
              <a:t>Signed by more than 2600 economists in 1997</a:t>
            </a:r>
            <a:endParaRPr lang="en-AU" dirty="0"/>
          </a:p>
        </p:txBody>
      </p:sp>
      <p:pic>
        <p:nvPicPr>
          <p:cNvPr id="6146" name="Picture 2" descr="C:\Charles\personal\presentation\clip art\agreem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4952999"/>
            <a:ext cx="1981200" cy="179943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981200" y="1143000"/>
            <a:ext cx="6553200" cy="276999"/>
          </a:xfrm>
          <a:prstGeom prst="rect">
            <a:avLst/>
          </a:prstGeom>
        </p:spPr>
        <p:txBody>
          <a:bodyPr wrap="square">
            <a:spAutoFit/>
          </a:bodyPr>
          <a:lstStyle/>
          <a:p>
            <a:r>
              <a:rPr lang="en-AU" sz="1200" dirty="0"/>
              <a:t>https://en.wikipedia.org/wiki/Economists%27_Statement_on_Climate_Change</a:t>
            </a:r>
          </a:p>
        </p:txBody>
      </p:sp>
    </p:spTree>
    <p:extLst>
      <p:ext uri="{BB962C8B-B14F-4D97-AF65-F5344CB8AC3E}">
        <p14:creationId xmlns:p14="http://schemas.microsoft.com/office/powerpoint/2010/main" val="33280856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Low hanging fruit</a:t>
            </a:r>
            <a:endParaRPr lang="en-AU" dirty="0"/>
          </a:p>
        </p:txBody>
      </p:sp>
      <p:sp>
        <p:nvSpPr>
          <p:cNvPr id="3" name="Content Placeholder 2"/>
          <p:cNvSpPr>
            <a:spLocks noGrp="1"/>
          </p:cNvSpPr>
          <p:nvPr>
            <p:ph idx="1"/>
          </p:nvPr>
        </p:nvSpPr>
        <p:spPr/>
        <p:txBody>
          <a:bodyPr>
            <a:normAutofit fontScale="92500" lnSpcReduction="20000"/>
          </a:bodyPr>
          <a:lstStyle/>
          <a:p>
            <a:r>
              <a:rPr lang="en-AU" dirty="0" smtClean="0"/>
              <a:t>When we buy an item, we consider how much we desire it vs how reluctant we are to let go of our hard-earned cash</a:t>
            </a:r>
          </a:p>
          <a:p>
            <a:r>
              <a:rPr lang="en-AU" dirty="0" smtClean="0"/>
              <a:t>Some people also consider the ecological footprint of the product (but not very well)</a:t>
            </a:r>
          </a:p>
          <a:p>
            <a:r>
              <a:rPr lang="en-AU" dirty="0" smtClean="0"/>
              <a:t>Light bulbs and apple pies</a:t>
            </a:r>
          </a:p>
          <a:p>
            <a:r>
              <a:rPr lang="en-AU" dirty="0" smtClean="0"/>
              <a:t>Large number of ‘invisible’ ways to reduce GHG emissions for a very low price – disconnect between what people actually want and GHG emissions.</a:t>
            </a:r>
          </a:p>
          <a:p>
            <a:r>
              <a:rPr lang="en-AU" dirty="0" smtClean="0"/>
              <a:t>Economics as ‘the hopeful science’</a:t>
            </a:r>
            <a:endParaRPr lang="en-AU" dirty="0"/>
          </a:p>
        </p:txBody>
      </p:sp>
      <p:pic>
        <p:nvPicPr>
          <p:cNvPr id="3074" name="Picture 2" descr="C:\Charles\personal\presentation\clip art\low hanging frui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8400"/>
            <a:ext cx="1219200" cy="1642534"/>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Charles\personal\presentation\clip art\apple pi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0"/>
            <a:ext cx="1600200" cy="16002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Charles\personal\presentation\clip art\light bulb.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18562" y="2438400"/>
            <a:ext cx="1524000" cy="16126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55506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The emissions reduction </a:t>
            </a:r>
            <a:r>
              <a:rPr lang="en-AU" dirty="0" smtClean="0"/>
              <a:t>multiplier</a:t>
            </a:r>
            <a:endParaRPr lang="en-AU" dirty="0"/>
          </a:p>
        </p:txBody>
      </p:sp>
      <p:sp>
        <p:nvSpPr>
          <p:cNvPr id="3" name="Content Placeholder 2"/>
          <p:cNvSpPr>
            <a:spLocks noGrp="1"/>
          </p:cNvSpPr>
          <p:nvPr>
            <p:ph idx="1"/>
          </p:nvPr>
        </p:nvSpPr>
        <p:spPr/>
        <p:txBody>
          <a:bodyPr>
            <a:normAutofit lnSpcReduction="10000"/>
          </a:bodyPr>
          <a:lstStyle/>
          <a:p>
            <a:r>
              <a:rPr lang="en-AU" dirty="0" smtClean="0"/>
              <a:t>If you can:</a:t>
            </a:r>
          </a:p>
          <a:p>
            <a:pPr lvl="1"/>
            <a:r>
              <a:rPr lang="en-AU" dirty="0"/>
              <a:t>Produce electricity with half the GHG emissions</a:t>
            </a:r>
          </a:p>
          <a:p>
            <a:pPr lvl="1"/>
            <a:r>
              <a:rPr lang="en-AU" dirty="0"/>
              <a:t>Produce a material with half the electricity</a:t>
            </a:r>
          </a:p>
          <a:p>
            <a:pPr lvl="1"/>
            <a:r>
              <a:rPr lang="en-AU" dirty="0"/>
              <a:t>Produce an item with half as much material</a:t>
            </a:r>
          </a:p>
          <a:p>
            <a:pPr lvl="1"/>
            <a:r>
              <a:rPr lang="en-AU" dirty="0"/>
              <a:t>Buy half as many items</a:t>
            </a:r>
          </a:p>
          <a:p>
            <a:pPr lvl="1"/>
            <a:r>
              <a:rPr lang="en-AU" dirty="0"/>
              <a:t>Recycle half the items you buy (assume no significant emissions)</a:t>
            </a:r>
          </a:p>
          <a:p>
            <a:r>
              <a:rPr lang="en-AU" dirty="0" smtClean="0"/>
              <a:t>You reduce your emissions by 97% with little impact on quality of life.</a:t>
            </a:r>
            <a:endParaRPr lang="en-AU" dirty="0"/>
          </a:p>
          <a:p>
            <a:endParaRPr lang="en-AU" dirty="0" smtClean="0"/>
          </a:p>
        </p:txBody>
      </p:sp>
      <p:pic>
        <p:nvPicPr>
          <p:cNvPr id="4098" name="Picture 2" descr="C:\Charles\personal\presentation\clip art\surpris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5311335"/>
            <a:ext cx="1143000" cy="1539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56306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High hanging fruit</a:t>
            </a:r>
            <a:endParaRPr lang="en-AU" dirty="0"/>
          </a:p>
        </p:txBody>
      </p:sp>
      <p:sp>
        <p:nvSpPr>
          <p:cNvPr id="3" name="Content Placeholder 2"/>
          <p:cNvSpPr>
            <a:spLocks noGrp="1"/>
          </p:cNvSpPr>
          <p:nvPr>
            <p:ph idx="1"/>
          </p:nvPr>
        </p:nvSpPr>
        <p:spPr/>
        <p:txBody>
          <a:bodyPr>
            <a:normAutofit fontScale="85000" lnSpcReduction="20000"/>
          </a:bodyPr>
          <a:lstStyle/>
          <a:p>
            <a:r>
              <a:rPr lang="en-AU" dirty="0" smtClean="0"/>
              <a:t>Renewable energy sources are very expensive and should not be implemented until we have exhausted cheaper options. Those cheaper options can be done, and the more expensive options may not be necessary.</a:t>
            </a:r>
          </a:p>
          <a:p>
            <a:r>
              <a:rPr lang="en-AU" dirty="0" smtClean="0"/>
              <a:t>Reducing consumption is generally much cheaper, because no-one actually wants to emit GHG’s (or drink petrol, or eat electricity)</a:t>
            </a:r>
          </a:p>
          <a:p>
            <a:r>
              <a:rPr lang="en-AU" dirty="0" smtClean="0"/>
              <a:t>People want things like light, transport, comfort, entertainment, which can be obtained in a variety of ways.</a:t>
            </a:r>
          </a:p>
          <a:p>
            <a:r>
              <a:rPr lang="en-AU" dirty="0" smtClean="0"/>
              <a:t>Government cannot make these decisions for us, but are expected to “do something” (anything but a tax…)</a:t>
            </a:r>
          </a:p>
        </p:txBody>
      </p:sp>
      <p:pic>
        <p:nvPicPr>
          <p:cNvPr id="5122" name="Picture 2" descr="C:\Charles\personal\presentation\clip art\expensiv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
            <a:ext cx="2057400" cy="16242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09876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74638"/>
            <a:ext cx="7848600" cy="1143000"/>
          </a:xfrm>
        </p:spPr>
        <p:txBody>
          <a:bodyPr>
            <a:normAutofit fontScale="90000"/>
          </a:bodyPr>
          <a:lstStyle/>
          <a:p>
            <a:r>
              <a:rPr lang="en-AU" dirty="0"/>
              <a:t>Perfect </a:t>
            </a:r>
            <a:r>
              <a:rPr lang="en-AU" dirty="0" smtClean="0"/>
              <a:t>competition – </a:t>
            </a:r>
            <a:br>
              <a:rPr lang="en-AU" dirty="0" smtClean="0"/>
            </a:br>
            <a:r>
              <a:rPr lang="en-AU" dirty="0" smtClean="0"/>
              <a:t>the </a:t>
            </a:r>
            <a:r>
              <a:rPr lang="en-AU" dirty="0"/>
              <a:t>ideal free </a:t>
            </a:r>
            <a:r>
              <a:rPr lang="en-AU" dirty="0" smtClean="0"/>
              <a:t>market</a:t>
            </a:r>
            <a:endParaRPr lang="en-AU" dirty="0"/>
          </a:p>
        </p:txBody>
      </p:sp>
      <p:sp>
        <p:nvSpPr>
          <p:cNvPr id="3" name="Content Placeholder 2"/>
          <p:cNvSpPr>
            <a:spLocks noGrp="1"/>
          </p:cNvSpPr>
          <p:nvPr>
            <p:ph idx="1"/>
          </p:nvPr>
        </p:nvSpPr>
        <p:spPr>
          <a:xfrm>
            <a:off x="457200" y="2332037"/>
            <a:ext cx="8229600" cy="4525963"/>
          </a:xfrm>
        </p:spPr>
        <p:txBody>
          <a:bodyPr>
            <a:normAutofit fontScale="85000" lnSpcReduction="10000"/>
          </a:bodyPr>
          <a:lstStyle/>
          <a:p>
            <a:r>
              <a:rPr lang="en-AU" dirty="0" smtClean="0"/>
              <a:t>Microeconomics: The invisible (God-like) hand of the free market, achieving an </a:t>
            </a:r>
            <a:r>
              <a:rPr lang="en-AU" i="1" dirty="0" smtClean="0"/>
              <a:t>ideal</a:t>
            </a:r>
            <a:r>
              <a:rPr lang="en-AU" dirty="0" smtClean="0"/>
              <a:t> outcome through the interaction of supply and demand under certain conditions (assumptions), called </a:t>
            </a:r>
            <a:r>
              <a:rPr lang="en-AU" i="1" dirty="0" smtClean="0"/>
              <a:t>perfect competition</a:t>
            </a:r>
            <a:r>
              <a:rPr lang="en-AU" dirty="0" smtClean="0"/>
              <a:t>…</a:t>
            </a:r>
          </a:p>
          <a:p>
            <a:pPr lvl="1"/>
            <a:r>
              <a:rPr lang="en-AU" dirty="0"/>
              <a:t>No (negative) externalities</a:t>
            </a:r>
          </a:p>
          <a:p>
            <a:pPr lvl="1"/>
            <a:r>
              <a:rPr lang="en-AU" dirty="0"/>
              <a:t>Zero transaction costs</a:t>
            </a:r>
          </a:p>
          <a:p>
            <a:pPr lvl="1"/>
            <a:r>
              <a:rPr lang="en-AU" dirty="0"/>
              <a:t>Well defined property rights</a:t>
            </a:r>
          </a:p>
          <a:p>
            <a:pPr lvl="1"/>
            <a:r>
              <a:rPr lang="en-AU" sz="1200" dirty="0"/>
              <a:t>Many buyers and sellers (no monopolies, no-one has the market power to set the price, no economies </a:t>
            </a:r>
            <a:r>
              <a:rPr lang="en-AU" sz="1200" dirty="0" smtClean="0"/>
              <a:t>                                                                    of </a:t>
            </a:r>
            <a:r>
              <a:rPr lang="en-AU" sz="1200" dirty="0"/>
              <a:t>scale or network effects, laws against anti-competitive behaviour)</a:t>
            </a:r>
          </a:p>
          <a:p>
            <a:pPr lvl="1"/>
            <a:r>
              <a:rPr lang="en-AU" sz="1200" dirty="0"/>
              <a:t>Informed consumers and producers</a:t>
            </a:r>
          </a:p>
          <a:p>
            <a:pPr lvl="1"/>
            <a:r>
              <a:rPr lang="en-AU" sz="1200" dirty="0"/>
              <a:t>Homogenous products (commodities – no ‘premium’ products)</a:t>
            </a:r>
          </a:p>
          <a:p>
            <a:pPr lvl="1"/>
            <a:r>
              <a:rPr lang="en-AU" sz="1200" dirty="0"/>
              <a:t>No barriers to entry and exit</a:t>
            </a:r>
          </a:p>
          <a:p>
            <a:pPr lvl="1"/>
            <a:r>
              <a:rPr lang="en-AU" sz="1200" dirty="0"/>
              <a:t>Mobile means of production</a:t>
            </a:r>
          </a:p>
          <a:p>
            <a:pPr lvl="1"/>
            <a:r>
              <a:rPr lang="en-AU" sz="1200" dirty="0"/>
              <a:t>Profit maximising sellers and rational buyers</a:t>
            </a:r>
          </a:p>
          <a:p>
            <a:r>
              <a:rPr lang="en-AU" dirty="0" smtClean="0"/>
              <a:t>Justification for government intervention </a:t>
            </a:r>
          </a:p>
          <a:p>
            <a:pPr marL="457200" lvl="1" indent="0">
              <a:buNone/>
            </a:pPr>
            <a:endParaRPr lang="en-AU" sz="1700" dirty="0" smtClean="0"/>
          </a:p>
          <a:p>
            <a:pPr lvl="1"/>
            <a:endParaRPr lang="en-AU" dirty="0"/>
          </a:p>
        </p:txBody>
      </p:sp>
      <p:pic>
        <p:nvPicPr>
          <p:cNvPr id="7170" name="Picture 2" descr="C:\Charles\personal\presentation\clip art\supply and deman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4023361"/>
            <a:ext cx="2286000" cy="2834640"/>
          </a:xfrm>
          <a:prstGeom prst="rect">
            <a:avLst/>
          </a:prstGeom>
          <a:noFill/>
          <a:extLst>
            <a:ext uri="{909E8E84-426E-40DD-AFC4-6F175D3DCCD1}">
              <a14:hiddenFill xmlns:a14="http://schemas.microsoft.com/office/drawing/2010/main">
                <a:solidFill>
                  <a:srgbClr val="FFFFFF"/>
                </a:solidFill>
              </a14:hiddenFill>
            </a:ext>
          </a:extLst>
        </p:spPr>
      </p:pic>
      <p:pic>
        <p:nvPicPr>
          <p:cNvPr id="7171" name="Picture 3" descr="C:\Charles\personal\presentation\clip art\trad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188"/>
            <a:ext cx="1600200" cy="23191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79883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Carbon Taxes</a:t>
            </a:r>
            <a:endParaRPr lang="en-AU" dirty="0"/>
          </a:p>
        </p:txBody>
      </p:sp>
      <p:sp>
        <p:nvSpPr>
          <p:cNvPr id="3" name="Content Placeholder 2"/>
          <p:cNvSpPr>
            <a:spLocks noGrp="1"/>
          </p:cNvSpPr>
          <p:nvPr>
            <p:ph idx="1"/>
          </p:nvPr>
        </p:nvSpPr>
        <p:spPr/>
        <p:txBody>
          <a:bodyPr>
            <a:normAutofit fontScale="85000" lnSpcReduction="10000"/>
          </a:bodyPr>
          <a:lstStyle/>
          <a:p>
            <a:r>
              <a:rPr lang="en-AU" dirty="0" smtClean="0"/>
              <a:t>Carbon taxes increase the price of every item for sale according to it’s carbon footprint.</a:t>
            </a:r>
          </a:p>
          <a:p>
            <a:r>
              <a:rPr lang="en-AU" dirty="0" smtClean="0"/>
              <a:t>They are intended to be avoided (by lowering our carbon footprint).</a:t>
            </a:r>
          </a:p>
          <a:p>
            <a:r>
              <a:rPr lang="en-AU" dirty="0" smtClean="0"/>
              <a:t>Internalises the negative externality, gets rid of the transaction cost, invents a property right (sort of)</a:t>
            </a:r>
          </a:p>
          <a:p>
            <a:r>
              <a:rPr lang="en-AU" dirty="0" smtClean="0"/>
              <a:t>People inevitably choose the cheapest or least disruptive options for reducing GHG emissions, in a rational timeframe (low hanging fruit).</a:t>
            </a:r>
          </a:p>
          <a:p>
            <a:r>
              <a:rPr lang="en-AU" dirty="0" smtClean="0"/>
              <a:t>Increase the tax to make more expensive options happen (if necessary).</a:t>
            </a:r>
            <a:endParaRPr lang="en-AU" dirty="0"/>
          </a:p>
        </p:txBody>
      </p:sp>
      <p:pic>
        <p:nvPicPr>
          <p:cNvPr id="8194" name="Picture 2" descr="C:\Charles\personal\presentation\clip art\emission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9400" y="30933"/>
            <a:ext cx="1752600" cy="16299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63262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Green Tax </a:t>
            </a:r>
            <a:r>
              <a:rPr lang="en-AU" b="1" u="sng" dirty="0" smtClean="0"/>
              <a:t>Shift</a:t>
            </a:r>
            <a:endParaRPr lang="en-AU" b="1" u="sng" dirty="0"/>
          </a:p>
        </p:txBody>
      </p:sp>
      <p:sp>
        <p:nvSpPr>
          <p:cNvPr id="3" name="Content Placeholder 2"/>
          <p:cNvSpPr>
            <a:spLocks noGrp="1"/>
          </p:cNvSpPr>
          <p:nvPr>
            <p:ph idx="1"/>
          </p:nvPr>
        </p:nvSpPr>
        <p:spPr/>
        <p:txBody>
          <a:bodyPr>
            <a:normAutofit lnSpcReduction="10000"/>
          </a:bodyPr>
          <a:lstStyle/>
          <a:p>
            <a:r>
              <a:rPr lang="en-AU" dirty="0" smtClean="0"/>
              <a:t>Where does the money go</a:t>
            </a:r>
          </a:p>
          <a:p>
            <a:pPr lvl="1"/>
            <a:r>
              <a:rPr lang="en-AU" dirty="0"/>
              <a:t>Reducing other taxes. </a:t>
            </a:r>
          </a:p>
          <a:p>
            <a:pPr lvl="1"/>
            <a:r>
              <a:rPr lang="en-AU" dirty="0"/>
              <a:t>Funding GHG capturing (at the same price</a:t>
            </a:r>
            <a:r>
              <a:rPr lang="en-AU" dirty="0" smtClean="0"/>
              <a:t>)</a:t>
            </a:r>
          </a:p>
          <a:p>
            <a:pPr lvl="1"/>
            <a:r>
              <a:rPr lang="en-AU" dirty="0" smtClean="0"/>
              <a:t>NOT funding renewables</a:t>
            </a:r>
            <a:endParaRPr lang="en-AU" dirty="0"/>
          </a:p>
          <a:p>
            <a:r>
              <a:rPr lang="en-AU" dirty="0" smtClean="0"/>
              <a:t>Ensures that the real cost of the initial changes society makes to reduce GHG emissions are close to zero.</a:t>
            </a:r>
          </a:p>
          <a:p>
            <a:r>
              <a:rPr lang="en-AU" dirty="0" smtClean="0"/>
              <a:t>Avoids confounding the GTS with the politics of big vs small government.</a:t>
            </a:r>
          </a:p>
          <a:p>
            <a:endParaRPr lang="en-AU" dirty="0"/>
          </a:p>
          <a:p>
            <a:endParaRPr lang="en-AU" dirty="0" smtClean="0"/>
          </a:p>
          <a:p>
            <a:pPr marL="457200" lvl="1" indent="0">
              <a:buNone/>
            </a:pPr>
            <a:endParaRPr lang="en-AU" dirty="0" smtClean="0"/>
          </a:p>
          <a:p>
            <a:endParaRPr lang="en-AU" dirty="0" smtClean="0"/>
          </a:p>
          <a:p>
            <a:endParaRPr lang="en-AU" dirty="0"/>
          </a:p>
        </p:txBody>
      </p:sp>
      <p:pic>
        <p:nvPicPr>
          <p:cNvPr id="9218" name="Picture 2" descr="C:\Charles\personal\presentation\clip art\tax.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1200" y="1219200"/>
            <a:ext cx="1981200" cy="12645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87268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316</TotalTime>
  <Words>1040</Words>
  <Application>Microsoft Office PowerPoint</Application>
  <PresentationFormat>On-screen Show (4:3)</PresentationFormat>
  <Paragraphs>92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The Green Tax Shift concept and the economics of climate change</vt:lpstr>
      <vt:lpstr>What I’m going to talk about</vt:lpstr>
      <vt:lpstr>Statement of economic consensus</vt:lpstr>
      <vt:lpstr>Low hanging fruit</vt:lpstr>
      <vt:lpstr>The emissions reduction multiplier</vt:lpstr>
      <vt:lpstr>High hanging fruit</vt:lpstr>
      <vt:lpstr>Perfect competition –  the ideal free market</vt:lpstr>
      <vt:lpstr>Carbon Taxes</vt:lpstr>
      <vt:lpstr>Green Tax Shift</vt:lpstr>
      <vt:lpstr>Implications for international negotiations</vt:lpstr>
      <vt:lpstr>Implications for price stability</vt:lpstr>
      <vt:lpstr>Implications for price stability</vt:lpstr>
      <vt:lpstr>More information</vt:lpstr>
      <vt:lpstr>Other green taxes and economic mechanisms</vt:lpstr>
      <vt:lpstr>Sources of conflicting economic advice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Green Tax Shift concept and the economics of climate change</dc:title>
  <dc:creator>Charles McInnes</dc:creator>
  <cp:lastModifiedBy>CM</cp:lastModifiedBy>
  <cp:revision>27</cp:revision>
  <dcterms:created xsi:type="dcterms:W3CDTF">2006-08-16T00:00:00Z</dcterms:created>
  <dcterms:modified xsi:type="dcterms:W3CDTF">2018-07-06T21:31:46Z</dcterms:modified>
</cp:coreProperties>
</file>